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T Sans Narrow"/>
      <p:regular r:id="rId22"/>
      <p:bold r:id="rId23"/>
    </p:embeddedFont>
    <p:embeddedFont>
      <p:font typeface="Montserrat"/>
      <p:regular r:id="rId24"/>
      <p:bold r:id="rId25"/>
      <p:italic r:id="rId26"/>
      <p:boldItalic r:id="rId27"/>
    </p:embeddedFont>
    <p:embeddedFont>
      <p:font typeface="Oswald SemiBold"/>
      <p:regular r:id="rId28"/>
      <p:bold r:id="rId29"/>
    </p:embeddedFont>
    <p:embeddedFont>
      <p:font typeface="Merriweather Black"/>
      <p:bold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EA9EFC-457C-42CC-889F-75DF4343AF6D}">
  <a:tblStyle styleId="{B1EA9EFC-457C-42CC-889F-75DF4343AF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TSansNarrow-regular.fntdata"/><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swaldSemiBold-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lack-boldItalic.fntdata"/><Relationship Id="rId30" Type="http://schemas.openxmlformats.org/officeDocument/2006/relationships/font" Target="fonts/MerriweatherBlack-bold.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7672290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7672290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7672290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7672290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76722904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76722904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7672290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7672290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76722904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76722904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a6a5d1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a6a5d1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75b9c1950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75b9c1950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75b9c195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75b9c195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75b9c1950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75b9c1950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75b9c195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75b9c195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7672290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7672290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75b9c1950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75b9c1950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7672290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7672290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76722904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76722904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406850" y="141225"/>
            <a:ext cx="6330300" cy="82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820">
                <a:latin typeface="Oswald SemiBold"/>
                <a:ea typeface="Oswald SemiBold"/>
                <a:cs typeface="Oswald SemiBold"/>
                <a:sym typeface="Oswald SemiBold"/>
              </a:rPr>
              <a:t>King County Housing</a:t>
            </a:r>
            <a:endParaRPr sz="4820">
              <a:latin typeface="Oswald SemiBold"/>
              <a:ea typeface="Oswald SemiBold"/>
              <a:cs typeface="Oswald SemiBold"/>
              <a:sym typeface="Oswald SemiBold"/>
            </a:endParaRPr>
          </a:p>
        </p:txBody>
      </p:sp>
      <p:pic>
        <p:nvPicPr>
          <p:cNvPr id="67" name="Google Shape;67;p13"/>
          <p:cNvPicPr preferRelativeResize="0"/>
          <p:nvPr/>
        </p:nvPicPr>
        <p:blipFill>
          <a:blip r:embed="rId3">
            <a:alphaModFix/>
          </a:blip>
          <a:stretch>
            <a:fillRect/>
          </a:stretch>
        </p:blipFill>
        <p:spPr>
          <a:xfrm>
            <a:off x="123275" y="2571750"/>
            <a:ext cx="4258089" cy="2395175"/>
          </a:xfrm>
          <a:prstGeom prst="rect">
            <a:avLst/>
          </a:prstGeom>
          <a:noFill/>
          <a:ln>
            <a:noFill/>
          </a:ln>
        </p:spPr>
      </p:pic>
      <p:sp>
        <p:nvSpPr>
          <p:cNvPr id="68" name="Google Shape;68;p13"/>
          <p:cNvSpPr txBox="1"/>
          <p:nvPr>
            <p:ph type="ctrTitle"/>
          </p:nvPr>
        </p:nvSpPr>
        <p:spPr>
          <a:xfrm>
            <a:off x="3126600" y="1689850"/>
            <a:ext cx="5939700" cy="82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500"/>
              <a:t>Real Estate marketing campaign</a:t>
            </a:r>
            <a:endParaRPr sz="3500"/>
          </a:p>
        </p:txBody>
      </p:sp>
      <p:sp>
        <p:nvSpPr>
          <p:cNvPr id="69" name="Google Shape;69;p13"/>
          <p:cNvSpPr txBox="1"/>
          <p:nvPr>
            <p:ph type="ctrTitle"/>
          </p:nvPr>
        </p:nvSpPr>
        <p:spPr>
          <a:xfrm>
            <a:off x="4163900" y="2468450"/>
            <a:ext cx="4005000" cy="54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500"/>
              <a:t>Data-Driven insights and predictive modeling</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Living aera &amp; Lot size vs. Price</a:t>
            </a:r>
            <a:endParaRPr/>
          </a:p>
        </p:txBody>
      </p:sp>
      <p:pic>
        <p:nvPicPr>
          <p:cNvPr id="133" name="Google Shape;133;p22"/>
          <p:cNvPicPr preferRelativeResize="0"/>
          <p:nvPr/>
        </p:nvPicPr>
        <p:blipFill>
          <a:blip r:embed="rId3">
            <a:alphaModFix/>
          </a:blip>
          <a:stretch>
            <a:fillRect/>
          </a:stretch>
        </p:blipFill>
        <p:spPr>
          <a:xfrm>
            <a:off x="135413" y="1109250"/>
            <a:ext cx="8700426" cy="2925000"/>
          </a:xfrm>
          <a:prstGeom prst="rect">
            <a:avLst/>
          </a:prstGeom>
          <a:noFill/>
          <a:ln>
            <a:noFill/>
          </a:ln>
        </p:spPr>
      </p:pic>
      <p:sp>
        <p:nvSpPr>
          <p:cNvPr id="134" name="Google Shape;134;p22"/>
          <p:cNvSpPr txBox="1"/>
          <p:nvPr/>
        </p:nvSpPr>
        <p:spPr>
          <a:xfrm>
            <a:off x="373675" y="4198350"/>
            <a:ext cx="822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one of the most important features that positively affects the house prices is the square foot lot and living area, we would expect large house to be expensive.</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Grade vs. Price</a:t>
            </a:r>
            <a:endParaRPr/>
          </a:p>
        </p:txBody>
      </p:sp>
      <p:sp>
        <p:nvSpPr>
          <p:cNvPr id="140" name="Google Shape;140;p23"/>
          <p:cNvSpPr txBox="1"/>
          <p:nvPr/>
        </p:nvSpPr>
        <p:spPr>
          <a:xfrm>
            <a:off x="373675" y="3924100"/>
            <a:ext cx="835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Construction grade which range from 1 to 13 is important features with high correlation for our campaign we would recommend houses with grade 9 or above. this would  have a median price above $700,000.</a:t>
            </a:r>
            <a:endParaRPr>
              <a:latin typeface="Open Sans"/>
              <a:ea typeface="Open Sans"/>
              <a:cs typeface="Open Sans"/>
              <a:sym typeface="Open Sans"/>
            </a:endParaRPr>
          </a:p>
        </p:txBody>
      </p:sp>
      <p:pic>
        <p:nvPicPr>
          <p:cNvPr id="141" name="Google Shape;141;p23"/>
          <p:cNvPicPr preferRelativeResize="0"/>
          <p:nvPr/>
        </p:nvPicPr>
        <p:blipFill>
          <a:blip r:embed="rId3">
            <a:alphaModFix/>
          </a:blip>
          <a:stretch>
            <a:fillRect/>
          </a:stretch>
        </p:blipFill>
        <p:spPr>
          <a:xfrm>
            <a:off x="311700" y="1076225"/>
            <a:ext cx="8520599" cy="270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Floors &amp; Bedrooms vs. Price </a:t>
            </a:r>
            <a:endParaRPr/>
          </a:p>
        </p:txBody>
      </p:sp>
      <p:pic>
        <p:nvPicPr>
          <p:cNvPr id="147" name="Google Shape;147;p24"/>
          <p:cNvPicPr preferRelativeResize="0"/>
          <p:nvPr/>
        </p:nvPicPr>
        <p:blipFill>
          <a:blip r:embed="rId3">
            <a:alphaModFix/>
          </a:blip>
          <a:stretch>
            <a:fillRect/>
          </a:stretch>
        </p:blipFill>
        <p:spPr>
          <a:xfrm>
            <a:off x="4386725" y="1152425"/>
            <a:ext cx="4445575" cy="3154325"/>
          </a:xfrm>
          <a:prstGeom prst="rect">
            <a:avLst/>
          </a:prstGeom>
          <a:noFill/>
          <a:ln>
            <a:noFill/>
          </a:ln>
        </p:spPr>
      </p:pic>
      <p:pic>
        <p:nvPicPr>
          <p:cNvPr id="148" name="Google Shape;148;p24"/>
          <p:cNvPicPr preferRelativeResize="0"/>
          <p:nvPr/>
        </p:nvPicPr>
        <p:blipFill>
          <a:blip r:embed="rId4">
            <a:alphaModFix/>
          </a:blip>
          <a:stretch>
            <a:fillRect/>
          </a:stretch>
        </p:blipFill>
        <p:spPr>
          <a:xfrm>
            <a:off x="311425" y="1152425"/>
            <a:ext cx="3883250" cy="315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Built vs. Price</a:t>
            </a:r>
            <a:endParaRPr/>
          </a:p>
        </p:txBody>
      </p:sp>
      <p:pic>
        <p:nvPicPr>
          <p:cNvPr id="154" name="Google Shape;154;p25"/>
          <p:cNvPicPr preferRelativeResize="0"/>
          <p:nvPr/>
        </p:nvPicPr>
        <p:blipFill>
          <a:blip r:embed="rId3">
            <a:alphaModFix/>
          </a:blip>
          <a:stretch>
            <a:fillRect/>
          </a:stretch>
        </p:blipFill>
        <p:spPr>
          <a:xfrm>
            <a:off x="311700" y="999400"/>
            <a:ext cx="4114800" cy="3366075"/>
          </a:xfrm>
          <a:prstGeom prst="rect">
            <a:avLst/>
          </a:prstGeom>
          <a:noFill/>
          <a:ln>
            <a:noFill/>
          </a:ln>
        </p:spPr>
      </p:pic>
      <p:pic>
        <p:nvPicPr>
          <p:cNvPr id="155" name="Google Shape;155;p25"/>
          <p:cNvPicPr preferRelativeResize="0"/>
          <p:nvPr/>
        </p:nvPicPr>
        <p:blipFill>
          <a:blip r:embed="rId4">
            <a:alphaModFix/>
          </a:blip>
          <a:stretch>
            <a:fillRect/>
          </a:stretch>
        </p:blipFill>
        <p:spPr>
          <a:xfrm>
            <a:off x="4572000" y="1304825"/>
            <a:ext cx="4164625" cy="306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House Prices</a:t>
            </a:r>
            <a:endParaRPr/>
          </a:p>
        </p:txBody>
      </p:sp>
      <p:graphicFrame>
        <p:nvGraphicFramePr>
          <p:cNvPr id="161" name="Google Shape;161;p26"/>
          <p:cNvGraphicFramePr/>
          <p:nvPr/>
        </p:nvGraphicFramePr>
        <p:xfrm>
          <a:off x="658500" y="1152425"/>
          <a:ext cx="3000000" cy="3000000"/>
        </p:xfrm>
        <a:graphic>
          <a:graphicData uri="http://schemas.openxmlformats.org/drawingml/2006/table">
            <a:tbl>
              <a:tblPr>
                <a:noFill/>
                <a:tableStyleId>{B1EA9EFC-457C-42CC-889F-75DF4343AF6D}</a:tableStyleId>
              </a:tblPr>
              <a:tblGrid>
                <a:gridCol w="2609000"/>
                <a:gridCol w="2609000"/>
                <a:gridCol w="2609000"/>
              </a:tblGrid>
              <a:tr h="474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Model A</a:t>
                      </a:r>
                      <a:endParaRPr/>
                    </a:p>
                  </a:txBody>
                  <a:tcPr marT="91425" marB="91425" marR="91425" marL="91425"/>
                </a:tc>
                <a:tc>
                  <a:txBody>
                    <a:bodyPr/>
                    <a:lstStyle/>
                    <a:p>
                      <a:pPr indent="0" lvl="0" marL="0" rtl="0" algn="ctr">
                        <a:spcBef>
                          <a:spcPts val="0"/>
                        </a:spcBef>
                        <a:spcAft>
                          <a:spcPts val="0"/>
                        </a:spcAft>
                        <a:buNone/>
                      </a:pPr>
                      <a:r>
                        <a:rPr lang="en"/>
                        <a:t>Model B</a:t>
                      </a:r>
                      <a:endParaRPr/>
                    </a:p>
                  </a:txBody>
                  <a:tcPr marT="91425" marB="91425" marR="91425" marL="91425"/>
                </a:tc>
              </a:tr>
              <a:tr h="474375">
                <a:tc>
                  <a:txBody>
                    <a:bodyPr/>
                    <a:lstStyle/>
                    <a:p>
                      <a:pPr indent="0" lvl="0" marL="0" rtl="0" algn="l">
                        <a:spcBef>
                          <a:spcPts val="0"/>
                        </a:spcBef>
                        <a:spcAft>
                          <a:spcPts val="0"/>
                        </a:spcAft>
                        <a:buNone/>
                      </a:pPr>
                      <a:r>
                        <a:rPr lang="en"/>
                        <a:t>Features</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65</a:t>
                      </a:r>
                      <a:endParaRPr/>
                    </a:p>
                  </a:txBody>
                  <a:tcPr marT="91425" marB="91425" marR="91425" marL="91425"/>
                </a:tc>
              </a:tr>
              <a:tr h="474375">
                <a:tc>
                  <a:txBody>
                    <a:bodyPr/>
                    <a:lstStyle/>
                    <a:p>
                      <a:pPr indent="0" lvl="0" marL="0" rtl="0" algn="l">
                        <a:spcBef>
                          <a:spcPts val="0"/>
                        </a:spcBef>
                        <a:spcAft>
                          <a:spcPts val="0"/>
                        </a:spcAft>
                        <a:buNone/>
                      </a:pPr>
                      <a:r>
                        <a:rPr lang="en"/>
                        <a:t>Pros.</a:t>
                      </a:r>
                      <a:endParaRPr/>
                    </a:p>
                  </a:txBody>
                  <a:tcPr marT="91425" marB="91425" marR="91425" marL="91425"/>
                </a:tc>
                <a:tc>
                  <a:txBody>
                    <a:bodyPr/>
                    <a:lstStyle/>
                    <a:p>
                      <a:pPr indent="0" lvl="0" marL="0" rtl="0" algn="ctr">
                        <a:spcBef>
                          <a:spcPts val="0"/>
                        </a:spcBef>
                        <a:spcAft>
                          <a:spcPts val="0"/>
                        </a:spcAft>
                        <a:buNone/>
                      </a:pPr>
                      <a:r>
                        <a:rPr lang="en"/>
                        <a:t>S</a:t>
                      </a:r>
                      <a:r>
                        <a:rPr lang="en"/>
                        <a:t>imple interpretation</a:t>
                      </a:r>
                      <a:endParaRPr/>
                    </a:p>
                  </a:txBody>
                  <a:tcPr marT="91425" marB="91425" marR="91425" marL="91425"/>
                </a:tc>
                <a:tc>
                  <a:txBody>
                    <a:bodyPr/>
                    <a:lstStyle/>
                    <a:p>
                      <a:pPr indent="0" lvl="0" marL="0" rtl="0" algn="ctr">
                        <a:spcBef>
                          <a:spcPts val="0"/>
                        </a:spcBef>
                        <a:spcAft>
                          <a:spcPts val="0"/>
                        </a:spcAft>
                        <a:buNone/>
                      </a:pPr>
                      <a:r>
                        <a:rPr lang="en"/>
                        <a:t>Performance</a:t>
                      </a:r>
                      <a:endParaRPr/>
                    </a:p>
                  </a:txBody>
                  <a:tcPr marT="91425" marB="91425" marR="91425" marL="91425"/>
                </a:tc>
              </a:tr>
              <a:tr h="474375">
                <a:tc>
                  <a:txBody>
                    <a:bodyPr/>
                    <a:lstStyle/>
                    <a:p>
                      <a:pPr indent="0" lvl="0" marL="0" rtl="0" algn="l">
                        <a:spcBef>
                          <a:spcPts val="0"/>
                        </a:spcBef>
                        <a:spcAft>
                          <a:spcPts val="0"/>
                        </a:spcAft>
                        <a:buNone/>
                      </a:pPr>
                      <a:r>
                        <a:rPr lang="en"/>
                        <a:t>Cons.</a:t>
                      </a:r>
                      <a:endParaRPr/>
                    </a:p>
                  </a:txBody>
                  <a:tcPr marT="91425" marB="91425" marR="91425" marL="91425"/>
                </a:tc>
                <a:tc>
                  <a:txBody>
                    <a:bodyPr/>
                    <a:lstStyle/>
                    <a:p>
                      <a:pPr indent="0" lvl="0" marL="0" rtl="0" algn="ctr">
                        <a:spcBef>
                          <a:spcPts val="0"/>
                        </a:spcBef>
                        <a:spcAft>
                          <a:spcPts val="0"/>
                        </a:spcAft>
                        <a:buNone/>
                      </a:pPr>
                      <a:r>
                        <a:rPr lang="en"/>
                        <a:t>Less accurate</a:t>
                      </a:r>
                      <a:endParaRPr/>
                    </a:p>
                  </a:txBody>
                  <a:tcPr marT="91425" marB="91425" marR="91425" marL="91425"/>
                </a:tc>
                <a:tc>
                  <a:txBody>
                    <a:bodyPr/>
                    <a:lstStyle/>
                    <a:p>
                      <a:pPr indent="0" lvl="0" marL="0" rtl="0" algn="ctr">
                        <a:spcBef>
                          <a:spcPts val="0"/>
                        </a:spcBef>
                        <a:spcAft>
                          <a:spcPts val="0"/>
                        </a:spcAft>
                        <a:buNone/>
                      </a:pPr>
                      <a:r>
                        <a:rPr lang="en"/>
                        <a:t>Categorical Features</a:t>
                      </a:r>
                      <a:endParaRPr/>
                    </a:p>
                  </a:txBody>
                  <a:tcPr marT="91425" marB="91425" marR="91425" marL="91425"/>
                </a:tc>
              </a:tr>
              <a:tr h="474375">
                <a:tc>
                  <a:txBody>
                    <a:bodyPr/>
                    <a:lstStyle/>
                    <a:p>
                      <a:pPr indent="0" lvl="0" marL="0" rtl="0" algn="l">
                        <a:spcBef>
                          <a:spcPts val="0"/>
                        </a:spcBef>
                        <a:spcAft>
                          <a:spcPts val="0"/>
                        </a:spcAft>
                        <a:buNone/>
                      </a:pPr>
                      <a:r>
                        <a:rPr lang="en"/>
                        <a:t>Score</a:t>
                      </a:r>
                      <a:endParaRPr/>
                    </a:p>
                  </a:txBody>
                  <a:tcPr marT="91425" marB="91425" marR="91425" marL="91425"/>
                </a:tc>
                <a:tc>
                  <a:txBody>
                    <a:bodyPr/>
                    <a:lstStyle/>
                    <a:p>
                      <a:pPr indent="0" lvl="0" marL="0" rtl="0" algn="ctr">
                        <a:spcBef>
                          <a:spcPts val="0"/>
                        </a:spcBef>
                        <a:spcAft>
                          <a:spcPts val="0"/>
                        </a:spcAft>
                        <a:buNone/>
                      </a:pPr>
                      <a:r>
                        <a:rPr lang="en"/>
                        <a:t>0.626</a:t>
                      </a:r>
                      <a:endParaRPr/>
                    </a:p>
                  </a:txBody>
                  <a:tcPr marT="91425" marB="91425" marR="91425" marL="91425"/>
                </a:tc>
                <a:tc>
                  <a:txBody>
                    <a:bodyPr/>
                    <a:lstStyle/>
                    <a:p>
                      <a:pPr indent="0" lvl="0" marL="0" rtl="0" algn="ctr">
                        <a:spcBef>
                          <a:spcPts val="0"/>
                        </a:spcBef>
                        <a:spcAft>
                          <a:spcPts val="0"/>
                        </a:spcAft>
                        <a:buNone/>
                      </a:pPr>
                      <a:r>
                        <a:rPr lang="en"/>
                        <a:t>0.80</a:t>
                      </a:r>
                      <a:endParaRPr/>
                    </a:p>
                  </a:txBody>
                  <a:tcPr marT="91425" marB="91425" marR="91425" marL="91425"/>
                </a:tc>
              </a:tr>
              <a:tr h="474375">
                <a:tc>
                  <a:txBody>
                    <a:bodyPr/>
                    <a:lstStyle/>
                    <a:p>
                      <a:pPr indent="0" lvl="0" marL="0" rtl="0" algn="l">
                        <a:spcBef>
                          <a:spcPts val="0"/>
                        </a:spcBef>
                        <a:spcAft>
                          <a:spcPts val="0"/>
                        </a:spcAft>
                        <a:buNone/>
                      </a:pPr>
                      <a:r>
                        <a:rPr lang="en"/>
                        <a:t>Mean Error</a:t>
                      </a:r>
                      <a:endParaRPr/>
                    </a:p>
                  </a:txBody>
                  <a:tcPr marT="91425" marB="91425" marR="91425" marL="91425"/>
                </a:tc>
                <a:tc>
                  <a:txBody>
                    <a:bodyPr/>
                    <a:lstStyle/>
                    <a:p>
                      <a:pPr indent="0" lvl="0" marL="0" rtl="0" algn="ctr">
                        <a:spcBef>
                          <a:spcPts val="0"/>
                        </a:spcBef>
                        <a:spcAft>
                          <a:spcPts val="0"/>
                        </a:spcAft>
                        <a:buNone/>
                      </a:pPr>
                      <a:r>
                        <a:rPr lang="en"/>
                        <a:t>$ 224,726.54</a:t>
                      </a:r>
                      <a:endParaRPr/>
                    </a:p>
                  </a:txBody>
                  <a:tcPr marT="91425" marB="91425" marR="91425" marL="91425"/>
                </a:tc>
                <a:tc>
                  <a:txBody>
                    <a:bodyPr/>
                    <a:lstStyle/>
                    <a:p>
                      <a:pPr indent="0" lvl="0" marL="0" rtl="0" algn="ctr">
                        <a:spcBef>
                          <a:spcPts val="0"/>
                        </a:spcBef>
                        <a:spcAft>
                          <a:spcPts val="0"/>
                        </a:spcAft>
                        <a:buNone/>
                      </a:pPr>
                      <a:r>
                        <a:rPr lang="en"/>
                        <a:t>$ 157,457.27</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67" name="Google Shape;167;p27"/>
          <p:cNvSpPr txBox="1"/>
          <p:nvPr/>
        </p:nvSpPr>
        <p:spPr>
          <a:xfrm>
            <a:off x="417625" y="1740600"/>
            <a:ext cx="6088800" cy="18471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Font typeface="Open Sans"/>
              <a:buChar char="●"/>
            </a:pPr>
            <a:r>
              <a:rPr lang="en" sz="2700">
                <a:latin typeface="Open Sans"/>
                <a:ea typeface="Open Sans"/>
                <a:cs typeface="Open Sans"/>
                <a:sym typeface="Open Sans"/>
              </a:rPr>
              <a:t>choose location wisely</a:t>
            </a:r>
            <a:endParaRPr sz="2700">
              <a:latin typeface="Open Sans"/>
              <a:ea typeface="Open Sans"/>
              <a:cs typeface="Open Sans"/>
              <a:sym typeface="Open Sans"/>
            </a:endParaRPr>
          </a:p>
          <a:p>
            <a:pPr indent="-400050" lvl="0" marL="457200" rtl="0" algn="l">
              <a:spcBef>
                <a:spcPts val="0"/>
              </a:spcBef>
              <a:spcAft>
                <a:spcPts val="0"/>
              </a:spcAft>
              <a:buSzPts val="2700"/>
              <a:buFont typeface="Open Sans"/>
              <a:buChar char="●"/>
            </a:pPr>
            <a:r>
              <a:rPr lang="en" sz="2700">
                <a:latin typeface="Open Sans"/>
                <a:ea typeface="Open Sans"/>
                <a:cs typeface="Open Sans"/>
                <a:sym typeface="Open Sans"/>
              </a:rPr>
              <a:t>Maximize interior square footage</a:t>
            </a:r>
            <a:endParaRPr sz="2700">
              <a:latin typeface="Open Sans"/>
              <a:ea typeface="Open Sans"/>
              <a:cs typeface="Open Sans"/>
              <a:sym typeface="Open Sans"/>
            </a:endParaRPr>
          </a:p>
          <a:p>
            <a:pPr indent="-400050" lvl="0" marL="457200" rtl="0" algn="l">
              <a:spcBef>
                <a:spcPts val="0"/>
              </a:spcBef>
              <a:spcAft>
                <a:spcPts val="0"/>
              </a:spcAft>
              <a:buSzPts val="2700"/>
              <a:buFont typeface="Open Sans"/>
              <a:buChar char="●"/>
            </a:pPr>
            <a:r>
              <a:rPr lang="en" sz="2700">
                <a:latin typeface="Open Sans"/>
                <a:ea typeface="Open Sans"/>
                <a:cs typeface="Open Sans"/>
                <a:sym typeface="Open Sans"/>
              </a:rPr>
              <a:t>High grade</a:t>
            </a:r>
            <a:endParaRPr sz="2700">
              <a:latin typeface="Open Sans"/>
              <a:ea typeface="Open Sans"/>
              <a:cs typeface="Open Sans"/>
              <a:sym typeface="Open Sans"/>
            </a:endParaRPr>
          </a:p>
          <a:p>
            <a:pPr indent="-400050" lvl="0" marL="457200" rtl="0" algn="l">
              <a:spcBef>
                <a:spcPts val="0"/>
              </a:spcBef>
              <a:spcAft>
                <a:spcPts val="0"/>
              </a:spcAft>
              <a:buSzPts val="2700"/>
              <a:buFont typeface="Open Sans"/>
              <a:buChar char="●"/>
            </a:pPr>
            <a:r>
              <a:rPr lang="en" sz="2700">
                <a:latin typeface="Open Sans"/>
                <a:ea typeface="Open Sans"/>
                <a:cs typeface="Open Sans"/>
                <a:sym typeface="Open Sans"/>
              </a:rPr>
              <a:t>High condition</a:t>
            </a:r>
            <a:endParaRPr sz="2700">
              <a:latin typeface="Open Sans"/>
              <a:ea typeface="Open Sans"/>
              <a:cs typeface="Open Sans"/>
              <a:sym typeface="Open Sans"/>
            </a:endParaRPr>
          </a:p>
        </p:txBody>
      </p:sp>
      <p:pic>
        <p:nvPicPr>
          <p:cNvPr id="168" name="Google Shape;168;p27"/>
          <p:cNvPicPr preferRelativeResize="0"/>
          <p:nvPr/>
        </p:nvPicPr>
        <p:blipFill>
          <a:blip r:embed="rId3">
            <a:alphaModFix/>
          </a:blip>
          <a:stretch>
            <a:fillRect/>
          </a:stretch>
        </p:blipFill>
        <p:spPr>
          <a:xfrm>
            <a:off x="6821050" y="1741975"/>
            <a:ext cx="1659550" cy="165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72975" y="297650"/>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Black"/>
                <a:ea typeface="Merriweather Black"/>
                <a:cs typeface="Merriweather Black"/>
                <a:sym typeface="Merriweather Black"/>
              </a:rPr>
              <a:t>Problem </a:t>
            </a:r>
            <a:r>
              <a:rPr lang="en" sz="4000">
                <a:latin typeface="Merriweather Black"/>
                <a:ea typeface="Merriweather Black"/>
                <a:cs typeface="Merriweather Black"/>
                <a:sym typeface="Merriweather Black"/>
              </a:rPr>
              <a:t>Statement</a:t>
            </a:r>
            <a:endParaRPr sz="4000">
              <a:latin typeface="Merriweather Black"/>
              <a:ea typeface="Merriweather Black"/>
              <a:cs typeface="Merriweather Black"/>
              <a:sym typeface="Merriweather Black"/>
            </a:endParaRPr>
          </a:p>
        </p:txBody>
      </p:sp>
      <p:sp>
        <p:nvSpPr>
          <p:cNvPr id="75" name="Google Shape;75;p14"/>
          <p:cNvSpPr txBox="1"/>
          <p:nvPr>
            <p:ph idx="1" type="body"/>
          </p:nvPr>
        </p:nvSpPr>
        <p:spPr>
          <a:xfrm>
            <a:off x="252075" y="2190000"/>
            <a:ext cx="5440800" cy="1362900"/>
          </a:xfrm>
          <a:prstGeom prst="rect">
            <a:avLst/>
          </a:prstGeom>
        </p:spPr>
        <p:txBody>
          <a:bodyPr anchorCtr="0" anchor="t" bIns="91425" lIns="91425" spcFirstLastPara="1" rIns="91425" wrap="square" tIns="91425">
            <a:normAutofit lnSpcReduction="20000"/>
          </a:bodyPr>
          <a:lstStyle/>
          <a:p>
            <a:pPr indent="-374650" lvl="0" marL="457200" rtl="0" algn="l">
              <a:lnSpc>
                <a:spcPct val="150000"/>
              </a:lnSpc>
              <a:spcBef>
                <a:spcPts val="0"/>
              </a:spcBef>
              <a:spcAft>
                <a:spcPts val="0"/>
              </a:spcAft>
              <a:buClr>
                <a:srgbClr val="0A233F"/>
              </a:buClr>
              <a:buSzPts val="2300"/>
              <a:buFont typeface="Montserrat"/>
              <a:buChar char="●"/>
            </a:pPr>
            <a:r>
              <a:rPr b="1" lang="en" sz="2300">
                <a:solidFill>
                  <a:srgbClr val="0A233F"/>
                </a:solidFill>
                <a:latin typeface="Montserrat"/>
                <a:ea typeface="Montserrat"/>
                <a:cs typeface="Montserrat"/>
                <a:sym typeface="Montserrat"/>
              </a:rPr>
              <a:t>Data-Driven Decisions</a:t>
            </a:r>
            <a:endParaRPr b="1" sz="2300">
              <a:solidFill>
                <a:srgbClr val="0A233F"/>
              </a:solidFill>
              <a:latin typeface="Montserrat"/>
              <a:ea typeface="Montserrat"/>
              <a:cs typeface="Montserrat"/>
              <a:sym typeface="Montserrat"/>
            </a:endParaRPr>
          </a:p>
          <a:p>
            <a:pPr indent="-374650" lvl="0" marL="457200" rtl="0" algn="l">
              <a:lnSpc>
                <a:spcPct val="150000"/>
              </a:lnSpc>
              <a:spcBef>
                <a:spcPts val="0"/>
              </a:spcBef>
              <a:spcAft>
                <a:spcPts val="0"/>
              </a:spcAft>
              <a:buClr>
                <a:srgbClr val="0A233F"/>
              </a:buClr>
              <a:buSzPts val="2300"/>
              <a:buFont typeface="Montserrat"/>
              <a:buChar char="●"/>
            </a:pPr>
            <a:r>
              <a:rPr b="1" lang="en" sz="2300">
                <a:solidFill>
                  <a:srgbClr val="0A233F"/>
                </a:solidFill>
                <a:latin typeface="Montserrat"/>
                <a:ea typeface="Montserrat"/>
                <a:cs typeface="Montserrat"/>
                <a:sym typeface="Montserrat"/>
              </a:rPr>
              <a:t>Model to predict House Prices</a:t>
            </a:r>
            <a:endParaRPr b="1" sz="2300">
              <a:solidFill>
                <a:srgbClr val="0A233F"/>
              </a:solidFill>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76" name="Google Shape;76;p14"/>
          <p:cNvSpPr txBox="1"/>
          <p:nvPr>
            <p:ph type="title"/>
          </p:nvPr>
        </p:nvSpPr>
        <p:spPr>
          <a:xfrm>
            <a:off x="372975" y="961450"/>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Advertising campaign to promote sales in King County</a:t>
            </a:r>
            <a:endParaRPr b="1" sz="2000"/>
          </a:p>
        </p:txBody>
      </p:sp>
      <p:sp>
        <p:nvSpPr>
          <p:cNvPr id="77" name="Google Shape;77;p14"/>
          <p:cNvSpPr txBox="1"/>
          <p:nvPr>
            <p:ph idx="1" type="body"/>
          </p:nvPr>
        </p:nvSpPr>
        <p:spPr>
          <a:xfrm>
            <a:off x="384750" y="3705300"/>
            <a:ext cx="8222100" cy="1268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As an aspirant data scientist, I share the results of my project to promote an advertising campaign in King County real estate market.</a:t>
            </a:r>
            <a:endParaRPr sz="1400"/>
          </a:p>
          <a:p>
            <a:pPr indent="0" lvl="0" marL="0" rtl="0" algn="l">
              <a:lnSpc>
                <a:spcPct val="100000"/>
              </a:lnSpc>
              <a:spcBef>
                <a:spcPts val="1200"/>
              </a:spcBef>
              <a:spcAft>
                <a:spcPts val="1200"/>
              </a:spcAft>
              <a:buNone/>
            </a:pPr>
            <a:r>
              <a:rPr lang="en" sz="1400"/>
              <a:t>we will provide recommendation to shape the campaign based on our regression model to predict the prices</a:t>
            </a:r>
            <a:endParaRPr sz="1400"/>
          </a:p>
        </p:txBody>
      </p:sp>
      <p:pic>
        <p:nvPicPr>
          <p:cNvPr id="78" name="Google Shape;78;p14"/>
          <p:cNvPicPr preferRelativeResize="0"/>
          <p:nvPr/>
        </p:nvPicPr>
        <p:blipFill>
          <a:blip r:embed="rId3">
            <a:alphaModFix/>
          </a:blip>
          <a:stretch>
            <a:fillRect/>
          </a:stretch>
        </p:blipFill>
        <p:spPr>
          <a:xfrm>
            <a:off x="6330450" y="1559900"/>
            <a:ext cx="2023700" cy="202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11700" y="445025"/>
            <a:ext cx="8520600" cy="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640"/>
              <a:t>Business Value</a:t>
            </a:r>
            <a:endParaRPr sz="5040"/>
          </a:p>
        </p:txBody>
      </p:sp>
      <p:sp>
        <p:nvSpPr>
          <p:cNvPr id="84" name="Google Shape;84;p15"/>
          <p:cNvSpPr txBox="1"/>
          <p:nvPr/>
        </p:nvSpPr>
        <p:spPr>
          <a:xfrm>
            <a:off x="311700" y="2121125"/>
            <a:ext cx="56562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Generate revenue via successful marketing campaign</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Better understand the preferences of buyers</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Assist valuation team providing price predictions</a:t>
            </a:r>
            <a:endParaRPr sz="1900">
              <a:latin typeface="Open Sans"/>
              <a:ea typeface="Open Sans"/>
              <a:cs typeface="Open Sans"/>
              <a:sym typeface="Open Sans"/>
            </a:endParaRPr>
          </a:p>
        </p:txBody>
      </p:sp>
      <p:pic>
        <p:nvPicPr>
          <p:cNvPr id="85" name="Google Shape;85;p15"/>
          <p:cNvPicPr preferRelativeResize="0"/>
          <p:nvPr/>
        </p:nvPicPr>
        <p:blipFill>
          <a:blip r:embed="rId3">
            <a:alphaModFix/>
          </a:blip>
          <a:stretch>
            <a:fillRect/>
          </a:stretch>
        </p:blipFill>
        <p:spPr>
          <a:xfrm>
            <a:off x="6330450" y="1924050"/>
            <a:ext cx="1659550" cy="165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245775" y="1747475"/>
            <a:ext cx="8326800" cy="301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business value of our project is to drive a successful advertising campaign which leads the generation of revenue, but also to provide a good service for the buyers.</a:t>
            </a:r>
            <a:endParaRPr/>
          </a:p>
          <a:p>
            <a:pPr indent="0" lvl="0" marL="0" rtl="0" algn="l">
              <a:spcBef>
                <a:spcPts val="1200"/>
              </a:spcBef>
              <a:spcAft>
                <a:spcPts val="0"/>
              </a:spcAft>
              <a:buNone/>
            </a:pPr>
            <a:r>
              <a:rPr lang="en"/>
              <a:t>this project also helps understand buyer preferences and provides guidance to the sales team.</a:t>
            </a:r>
            <a:endParaRPr/>
          </a:p>
          <a:p>
            <a:pPr indent="0" lvl="0" marL="0" rtl="0" algn="l">
              <a:spcBef>
                <a:spcPts val="1200"/>
              </a:spcBef>
              <a:spcAft>
                <a:spcPts val="1200"/>
              </a:spcAft>
              <a:buNone/>
            </a:pPr>
            <a:r>
              <a:rPr lang="en"/>
              <a:t>finally, having a model capable of predicting house prices will help the valuation team by providing a good estimate </a:t>
            </a:r>
            <a:endParaRPr/>
          </a:p>
        </p:txBody>
      </p:sp>
      <p:sp>
        <p:nvSpPr>
          <p:cNvPr id="91" name="Google Shape;91;p16"/>
          <p:cNvSpPr txBox="1"/>
          <p:nvPr>
            <p:ph type="title"/>
          </p:nvPr>
        </p:nvSpPr>
        <p:spPr>
          <a:xfrm>
            <a:off x="311700" y="445025"/>
            <a:ext cx="36558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Value</a:t>
            </a:r>
            <a:endParaRPr/>
          </a:p>
        </p:txBody>
      </p:sp>
      <p:pic>
        <p:nvPicPr>
          <p:cNvPr id="92" name="Google Shape;92;p16"/>
          <p:cNvPicPr preferRelativeResize="0"/>
          <p:nvPr/>
        </p:nvPicPr>
        <p:blipFill>
          <a:blip r:embed="rId3">
            <a:alphaModFix/>
          </a:blip>
          <a:stretch>
            <a:fillRect/>
          </a:stretch>
        </p:blipFill>
        <p:spPr>
          <a:xfrm>
            <a:off x="6847025" y="140225"/>
            <a:ext cx="1659550" cy="165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98" name="Google Shape;98;p17"/>
          <p:cNvSpPr txBox="1"/>
          <p:nvPr>
            <p:ph idx="1" type="body"/>
          </p:nvPr>
        </p:nvSpPr>
        <p:spPr>
          <a:xfrm>
            <a:off x="311700" y="1418725"/>
            <a:ext cx="8520600" cy="1239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a:t>Data analysis</a:t>
            </a:r>
            <a:endParaRPr b="1"/>
          </a:p>
          <a:p>
            <a:pPr indent="-342900" lvl="0" marL="457200" rtl="0" algn="l">
              <a:spcBef>
                <a:spcPts val="0"/>
              </a:spcBef>
              <a:spcAft>
                <a:spcPts val="0"/>
              </a:spcAft>
              <a:buSzPts val="1800"/>
              <a:buChar char="●"/>
            </a:pPr>
            <a:r>
              <a:rPr b="1" lang="en"/>
              <a:t>Investigate features and gain insights</a:t>
            </a:r>
            <a:endParaRPr b="1"/>
          </a:p>
          <a:p>
            <a:pPr indent="-342900" lvl="0" marL="457200" rtl="0" algn="l">
              <a:spcBef>
                <a:spcPts val="0"/>
              </a:spcBef>
              <a:spcAft>
                <a:spcPts val="0"/>
              </a:spcAft>
              <a:buSzPts val="1800"/>
              <a:buChar char="●"/>
            </a:pPr>
            <a:r>
              <a:rPr b="1" lang="en"/>
              <a:t>Find significant pattern and trends using statistical methods</a:t>
            </a:r>
            <a:endParaRPr b="1"/>
          </a:p>
          <a:p>
            <a:pPr indent="-342900" lvl="0" marL="457200" rtl="0" algn="l">
              <a:spcBef>
                <a:spcPts val="0"/>
              </a:spcBef>
              <a:spcAft>
                <a:spcPts val="0"/>
              </a:spcAft>
              <a:buSzPts val="1800"/>
              <a:buChar char="●"/>
            </a:pPr>
            <a:r>
              <a:rPr b="1" lang="en"/>
              <a:t>Build prediction model</a:t>
            </a:r>
            <a:endParaRPr b="1"/>
          </a:p>
        </p:txBody>
      </p:sp>
      <p:sp>
        <p:nvSpPr>
          <p:cNvPr id="99" name="Google Shape;99;p17"/>
          <p:cNvSpPr txBox="1"/>
          <p:nvPr/>
        </p:nvSpPr>
        <p:spPr>
          <a:xfrm>
            <a:off x="461600" y="2985000"/>
            <a:ext cx="81768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The dataset used in our project consists of 21,597 house sales prices for the period between 1900 and 2015.</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the investigative part of our analysis is to find valuable features that provide interesting insights to promote our campaign.</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finally we build a model capable to predict house prices.</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House Features</a:t>
            </a:r>
            <a:endParaRPr/>
          </a:p>
        </p:txBody>
      </p:sp>
      <p:sp>
        <p:nvSpPr>
          <p:cNvPr id="105" name="Google Shape;105;p18"/>
          <p:cNvSpPr txBox="1"/>
          <p:nvPr>
            <p:ph idx="1" type="body"/>
          </p:nvPr>
        </p:nvSpPr>
        <p:spPr>
          <a:xfrm>
            <a:off x="311700" y="3363050"/>
            <a:ext cx="8520600" cy="120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Analysing houses features to determine which factor drive the price up and which factor are doing best predictor price</a:t>
            </a:r>
            <a:endParaRPr/>
          </a:p>
        </p:txBody>
      </p:sp>
      <p:pic>
        <p:nvPicPr>
          <p:cNvPr id="106" name="Google Shape;106;p18"/>
          <p:cNvPicPr preferRelativeResize="0"/>
          <p:nvPr/>
        </p:nvPicPr>
        <p:blipFill>
          <a:blip r:embed="rId3">
            <a:alphaModFix/>
          </a:blip>
          <a:stretch>
            <a:fillRect/>
          </a:stretch>
        </p:blipFill>
        <p:spPr>
          <a:xfrm>
            <a:off x="5418275" y="1305200"/>
            <a:ext cx="1659550" cy="165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a:t>
            </a:r>
            <a:endParaRPr/>
          </a:p>
        </p:txBody>
      </p:sp>
      <p:sp>
        <p:nvSpPr>
          <p:cNvPr id="112" name="Google Shape;112;p19"/>
          <p:cNvSpPr txBox="1"/>
          <p:nvPr>
            <p:ph idx="1" type="body"/>
          </p:nvPr>
        </p:nvSpPr>
        <p:spPr>
          <a:xfrm>
            <a:off x="311700" y="1208950"/>
            <a:ext cx="4524000" cy="290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the first key feature we explore is location. We want to understand which areas have the highest house prices and how much house prices are affected,  this is an important key on which we focus our campaign.</a:t>
            </a:r>
            <a:endParaRPr sz="2000"/>
          </a:p>
        </p:txBody>
      </p:sp>
      <p:pic>
        <p:nvPicPr>
          <p:cNvPr id="113" name="Google Shape;113;p19"/>
          <p:cNvPicPr preferRelativeResize="0"/>
          <p:nvPr/>
        </p:nvPicPr>
        <p:blipFill>
          <a:blip r:embed="rId3">
            <a:alphaModFix/>
          </a:blip>
          <a:stretch>
            <a:fillRect/>
          </a:stretch>
        </p:blipFill>
        <p:spPr>
          <a:xfrm>
            <a:off x="5055475" y="1208950"/>
            <a:ext cx="3539150" cy="2725600"/>
          </a:xfrm>
          <a:prstGeom prst="rect">
            <a:avLst/>
          </a:prstGeom>
          <a:noFill/>
          <a:ln>
            <a:noFill/>
          </a:ln>
        </p:spPr>
      </p:pic>
      <p:sp>
        <p:nvSpPr>
          <p:cNvPr id="114" name="Google Shape;114;p19"/>
          <p:cNvSpPr txBox="1"/>
          <p:nvPr/>
        </p:nvSpPr>
        <p:spPr>
          <a:xfrm>
            <a:off x="428625" y="4110400"/>
            <a:ext cx="816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as zoomed on the interactive plot shows the 70th unique zip codes which represent the sales of 24 cities  between  2014-2015.</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Price </a:t>
            </a:r>
            <a:r>
              <a:rPr lang="en"/>
              <a:t>projection based on longitude and latitude</a:t>
            </a:r>
            <a:endParaRPr/>
          </a:p>
        </p:txBody>
      </p:sp>
      <p:pic>
        <p:nvPicPr>
          <p:cNvPr id="120" name="Google Shape;120;p20"/>
          <p:cNvPicPr preferRelativeResize="0"/>
          <p:nvPr/>
        </p:nvPicPr>
        <p:blipFill>
          <a:blip r:embed="rId3">
            <a:alphaModFix/>
          </a:blip>
          <a:stretch>
            <a:fillRect/>
          </a:stretch>
        </p:blipFill>
        <p:spPr>
          <a:xfrm>
            <a:off x="1141550" y="1152425"/>
            <a:ext cx="5919149" cy="345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&amp; nearby Features vs. Price</a:t>
            </a:r>
            <a:endParaRPr/>
          </a:p>
        </p:txBody>
      </p:sp>
      <p:sp>
        <p:nvSpPr>
          <p:cNvPr id="126" name="Google Shape;126;p21"/>
          <p:cNvSpPr txBox="1"/>
          <p:nvPr>
            <p:ph idx="1" type="body"/>
          </p:nvPr>
        </p:nvSpPr>
        <p:spPr>
          <a:xfrm>
            <a:off x="311700" y="4041525"/>
            <a:ext cx="8520600" cy="832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the distance factor can influence why some neighborhoods require high prices and others that are a few miles away do not. Additionally, a location's proximity to highways, utility lines, and public transport can affect the overall value of a home</a:t>
            </a:r>
            <a:endParaRPr/>
          </a:p>
        </p:txBody>
      </p:sp>
      <p:pic>
        <p:nvPicPr>
          <p:cNvPr id="127" name="Google Shape;127;p21"/>
          <p:cNvPicPr preferRelativeResize="0"/>
          <p:nvPr/>
        </p:nvPicPr>
        <p:blipFill>
          <a:blip r:embed="rId3">
            <a:alphaModFix/>
          </a:blip>
          <a:stretch>
            <a:fillRect/>
          </a:stretch>
        </p:blipFill>
        <p:spPr>
          <a:xfrm>
            <a:off x="311700" y="789100"/>
            <a:ext cx="8520601" cy="346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